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16"/>
  </p:notesMasterIdLst>
  <p:sldIdLst>
    <p:sldId id="368" r:id="rId2"/>
    <p:sldId id="356" r:id="rId3"/>
    <p:sldId id="376" r:id="rId4"/>
    <p:sldId id="377" r:id="rId5"/>
    <p:sldId id="366" r:id="rId6"/>
    <p:sldId id="375" r:id="rId7"/>
    <p:sldId id="386" r:id="rId8"/>
    <p:sldId id="371" r:id="rId9"/>
    <p:sldId id="378" r:id="rId10"/>
    <p:sldId id="379" r:id="rId11"/>
    <p:sldId id="380" r:id="rId12"/>
    <p:sldId id="381" r:id="rId13"/>
    <p:sldId id="383" r:id="rId14"/>
    <p:sldId id="385" r:id="rId1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13" autoAdjust="0"/>
    <p:restoredTop sz="94660"/>
  </p:normalViewPr>
  <p:slideViewPr>
    <p:cSldViewPr>
      <p:cViewPr>
        <p:scale>
          <a:sx n="92" d="100"/>
          <a:sy n="92" d="100"/>
        </p:scale>
        <p:origin x="593" y="2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7147D49-A6AB-46DA-B774-D79991847DE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94438"/>
            <a:ext cx="2844800" cy="365125"/>
          </a:xfrm>
          <a:prstGeom prst="rect">
            <a:avLst/>
          </a:prstGeom>
        </p:spPr>
        <p:txBody>
          <a:bodyPr/>
          <a:lstStyle/>
          <a:p>
            <a:fld id="{CF072F31-CB6E-47A7-82E4-0DCB200203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94438"/>
            <a:ext cx="2844800" cy="365125"/>
          </a:xfrm>
          <a:prstGeom prst="rect">
            <a:avLst/>
          </a:prstGeom>
        </p:spPr>
        <p:txBody>
          <a:bodyPr/>
          <a:lstStyle/>
          <a:p>
            <a:fld id="{9BF86A18-F202-485B-9DEF-5E94A3215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94438"/>
            <a:ext cx="2844800" cy="365125"/>
          </a:xfrm>
          <a:prstGeom prst="rect">
            <a:avLst/>
          </a:prstGeom>
        </p:spPr>
        <p:txBody>
          <a:bodyPr/>
          <a:lstStyle/>
          <a:p>
            <a:fld id="{E3D380C1-C477-4A62-9A08-2F99C3252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94438"/>
            <a:ext cx="2844800" cy="365125"/>
          </a:xfrm>
          <a:prstGeom prst="rect">
            <a:avLst/>
          </a:prstGeom>
        </p:spPr>
        <p:txBody>
          <a:bodyPr/>
          <a:lstStyle/>
          <a:p>
            <a:fld id="{87E2DAB2-94E3-4F28-9823-CEB656371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94438"/>
            <a:ext cx="2844800" cy="365125"/>
          </a:xfrm>
          <a:prstGeom prst="rect">
            <a:avLst/>
          </a:prstGeom>
        </p:spPr>
        <p:txBody>
          <a:bodyPr/>
          <a:lstStyle/>
          <a:p>
            <a:fld id="{6A6753F6-1CAC-4632-A0CE-100F0EBC0A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94438"/>
            <a:ext cx="2844800" cy="365125"/>
          </a:xfrm>
          <a:prstGeom prst="rect">
            <a:avLst/>
          </a:prstGeom>
        </p:spPr>
        <p:txBody>
          <a:bodyPr/>
          <a:lstStyle/>
          <a:p>
            <a:fld id="{ABB763D1-6660-4DD1-8E13-442C83285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94438"/>
            <a:ext cx="2844800" cy="365125"/>
          </a:xfrm>
          <a:prstGeom prst="rect">
            <a:avLst/>
          </a:prstGeom>
        </p:spPr>
        <p:txBody>
          <a:bodyPr/>
          <a:lstStyle/>
          <a:p>
            <a:fld id="{E45718B2-F334-4F02-913D-EF094D4557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294438"/>
            <a:ext cx="2844800" cy="365125"/>
          </a:xfrm>
          <a:prstGeom prst="rect">
            <a:avLst/>
          </a:prstGeom>
        </p:spPr>
        <p:txBody>
          <a:bodyPr/>
          <a:lstStyle/>
          <a:p>
            <a:fld id="{20654BB3-B921-4A74-812D-96D60E85C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94438"/>
            <a:ext cx="2844800" cy="365125"/>
          </a:xfrm>
          <a:prstGeom prst="rect">
            <a:avLst/>
          </a:prstGeom>
        </p:spPr>
        <p:txBody>
          <a:bodyPr/>
          <a:lstStyle/>
          <a:p>
            <a:fld id="{97C750B7-2E6D-4C11-91D1-92BB18BA70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94438"/>
            <a:ext cx="2844800" cy="365125"/>
          </a:xfrm>
          <a:prstGeom prst="rect">
            <a:avLst/>
          </a:prstGeom>
        </p:spPr>
        <p:txBody>
          <a:bodyPr/>
          <a:lstStyle/>
          <a:p>
            <a:fld id="{2C32D9B7-DF27-4EEB-AF8E-FC441C140B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06400" y="6248400"/>
            <a:ext cx="111760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06400" y="6704012"/>
            <a:ext cx="111760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 userDrawn="1"/>
        </p:nvSpPr>
        <p:spPr>
          <a:xfrm>
            <a:off x="711200" y="6086476"/>
            <a:ext cx="1828800" cy="6953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0363200" y="6324600"/>
            <a:ext cx="1219200" cy="304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0464800" y="6292334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0B36486-DBAC-4932-9030-CC8D6C9EC8B2}" type="slidenum">
              <a:rPr lang="en-US" b="1" smtClean="0">
                <a:solidFill>
                  <a:schemeClr val="bg1"/>
                </a:solidFill>
              </a:rPr>
              <a:pPr algn="r"/>
              <a:t>‹#›</a:t>
            </a:fld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298B80-6634-47D6-9679-02FC6C784F2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07079" y="5943600"/>
            <a:ext cx="1037042" cy="10370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ecnologiadetuatu.elcorteingles.es/wp-content/uploads/2014/12/int-1.jpg">
            <a:extLst>
              <a:ext uri="{FF2B5EF4-FFF2-40B4-BE49-F238E27FC236}">
                <a16:creationId xmlns:a16="http://schemas.microsoft.com/office/drawing/2014/main" id="{0B4347E7-BB35-4135-A30A-CE6D4096A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668" y="1645"/>
            <a:ext cx="6404663" cy="6315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7717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0.00069 C -0.25 0.03379 -0.19219 0.06065 -0.12122 0.06065 C -0.03724 0.06065 -0.00716 0.03079 0.0056 0.01273 L 0.01875 -0.01134 C 0.03138 -0.0294 0.06354 -0.05926 0.15833 -0.05926 C 0.21836 -0.05926 0.2875 -0.03241 0.2875 0.00069 C 0.2875 0.03379 0.21836 0.06065 0.15833 0.06065 C 0.06354 0.06065 0.03138 0.03079 0.01875 0.01273 L 0.0056 -0.01134 C -0.00716 -0.0294 -0.03724 -0.05926 -0.12122 -0.05926 C -0.19219 -0.05926 -0.25 -0.03241 -0.25 0.00069 Z " pathEditMode="relative" rAng="0" ptsTypes="AAAAAAAAAAA">
                                      <p:cBhvr>
                                        <p:cTn id="6" dur="2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F7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Only people on your network can talk to you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1C309F-07B2-46F9-B541-C1B9829297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4"/>
          <a:stretch/>
        </p:blipFill>
        <p:spPr bwMode="auto">
          <a:xfrm>
            <a:off x="3810000" y="98080"/>
            <a:ext cx="7520304" cy="6661839"/>
          </a:xfrm>
          <a:prstGeom prst="rect">
            <a:avLst/>
          </a:prstGeom>
          <a:noFill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F566E23-FCD2-478E-96D0-7E4EABE2112F}"/>
              </a:ext>
            </a:extLst>
          </p:cNvPr>
          <p:cNvSpPr/>
          <p:nvPr/>
        </p:nvSpPr>
        <p:spPr>
          <a:xfrm>
            <a:off x="3810000" y="2438400"/>
            <a:ext cx="1524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9124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F7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Router is also assigned one Public IP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94ADC2-6165-48EE-B95C-459FB14C5D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4"/>
          <a:stretch/>
        </p:blipFill>
        <p:spPr bwMode="auto">
          <a:xfrm>
            <a:off x="3810000" y="98080"/>
            <a:ext cx="7520304" cy="6661839"/>
          </a:xfrm>
          <a:prstGeom prst="rect">
            <a:avLst/>
          </a:prstGeom>
          <a:noFill/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792F5F5-6BF9-466B-AAF7-C51BA9B11FE4}"/>
              </a:ext>
            </a:extLst>
          </p:cNvPr>
          <p:cNvSpPr/>
          <p:nvPr/>
        </p:nvSpPr>
        <p:spPr>
          <a:xfrm>
            <a:off x="3962400" y="2514600"/>
            <a:ext cx="1600200" cy="685800"/>
          </a:xfrm>
          <a:prstGeom prst="round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429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79B3E91-F5B6-4F58-8D92-339E39EA78F8}"/>
              </a:ext>
            </a:extLst>
          </p:cNvPr>
          <p:cNvGrpSpPr>
            <a:grpSpLocks noChangeAspect="1"/>
          </p:cNvGrpSpPr>
          <p:nvPr/>
        </p:nvGrpSpPr>
        <p:grpSpPr>
          <a:xfrm>
            <a:off x="838200" y="381000"/>
            <a:ext cx="10608867" cy="5638800"/>
            <a:chOff x="0" y="312420"/>
            <a:chExt cx="6217920" cy="3305908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A85D0A4-ED84-48B3-A147-D207B90F2403}"/>
                </a:ext>
              </a:extLst>
            </p:cNvPr>
            <p:cNvCxnSpPr/>
            <p:nvPr/>
          </p:nvCxnSpPr>
          <p:spPr>
            <a:xfrm flipH="1">
              <a:off x="4084320" y="1089660"/>
              <a:ext cx="1306928" cy="6740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227C893-7E46-432A-9100-52ED7F1A2465}"/>
                </a:ext>
              </a:extLst>
            </p:cNvPr>
            <p:cNvCxnSpPr/>
            <p:nvPr/>
          </p:nvCxnSpPr>
          <p:spPr>
            <a:xfrm flipH="1" flipV="1">
              <a:off x="2545080" y="1874520"/>
              <a:ext cx="1459523" cy="120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8C0A9A9-AFEE-44C3-BFA0-4A4F69DC8C5E}"/>
                </a:ext>
              </a:extLst>
            </p:cNvPr>
            <p:cNvCxnSpPr/>
            <p:nvPr/>
          </p:nvCxnSpPr>
          <p:spPr>
            <a:xfrm>
              <a:off x="1097280" y="762000"/>
              <a:ext cx="1354016" cy="11814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10C6E78-A4C3-40AF-9A05-25890A1B31B8}"/>
                </a:ext>
              </a:extLst>
            </p:cNvPr>
            <p:cNvCxnSpPr/>
            <p:nvPr/>
          </p:nvCxnSpPr>
          <p:spPr>
            <a:xfrm>
              <a:off x="1066800" y="1783080"/>
              <a:ext cx="1265506" cy="1553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descr="See the source image">
              <a:extLst>
                <a:ext uri="{FF2B5EF4-FFF2-40B4-BE49-F238E27FC236}">
                  <a16:creationId xmlns:a16="http://schemas.microsoft.com/office/drawing/2014/main" id="{4D87BAFE-F903-409A-B850-80EEA24496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3980" y="701040"/>
              <a:ext cx="741680" cy="9144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1062E1F-29EA-49E6-87C4-5FDA69018A14}"/>
                </a:ext>
              </a:extLst>
            </p:cNvPr>
            <p:cNvGrpSpPr/>
            <p:nvPr/>
          </p:nvGrpSpPr>
          <p:grpSpPr>
            <a:xfrm>
              <a:off x="198120" y="533400"/>
              <a:ext cx="1962359" cy="916487"/>
              <a:chOff x="0" y="82071"/>
              <a:chExt cx="1962879" cy="916799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8944E4E3-8E38-417D-9381-81C482B14F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8231" y="82071"/>
                <a:ext cx="977265" cy="63119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6" name="Text Box 7036">
                <a:extLst>
                  <a:ext uri="{FF2B5EF4-FFF2-40B4-BE49-F238E27FC236}">
                    <a16:creationId xmlns:a16="http://schemas.microsoft.com/office/drawing/2014/main" id="{CBAAE6A1-6546-4210-97AE-5B5816CB4137}"/>
                  </a:ext>
                </a:extLst>
              </p:cNvPr>
              <p:cNvSpPr txBox="1"/>
              <p:nvPr/>
            </p:nvSpPr>
            <p:spPr>
              <a:xfrm>
                <a:off x="0" y="637861"/>
                <a:ext cx="1962879" cy="3610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571500" algn="l"/>
                  </a:tabLst>
                </a:pPr>
                <a:r>
                  <a:rPr lang="en-US" sz="2000" b="1" i="1" dirty="0">
                    <a:solidFill>
                      <a:srgbClr val="C0504D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Local IP –&gt; 	192.168.0.3</a:t>
                </a:r>
                <a:endParaRPr lang="en-US" sz="2000" b="1" dirty="0">
                  <a:solidFill>
                    <a:srgbClr val="4F81B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571500" algn="l"/>
                  </a:tabLst>
                </a:pPr>
                <a:r>
                  <a:rPr lang="en-US" sz="2000" b="1" i="1" dirty="0">
                    <a:solidFill>
                      <a:srgbClr val="4F81BD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Global IP –&gt; 	173.2.464.54</a:t>
                </a:r>
                <a:endParaRPr lang="en-US" sz="2000" b="1" dirty="0">
                  <a:solidFill>
                    <a:srgbClr val="4F81B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B736E0E-EB31-4372-B24C-D67F1D2D3545}"/>
                </a:ext>
              </a:extLst>
            </p:cNvPr>
            <p:cNvGrpSpPr/>
            <p:nvPr/>
          </p:nvGrpSpPr>
          <p:grpSpPr>
            <a:xfrm>
              <a:off x="220979" y="1524000"/>
              <a:ext cx="2012084" cy="920386"/>
              <a:chOff x="-1" y="76204"/>
              <a:chExt cx="2012855" cy="920440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AA1856AB-07AD-487D-AA67-47638091C2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661" y="76204"/>
                <a:ext cx="977265" cy="63119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4" name="Text Box 1216">
                <a:extLst>
                  <a:ext uri="{FF2B5EF4-FFF2-40B4-BE49-F238E27FC236}">
                    <a16:creationId xmlns:a16="http://schemas.microsoft.com/office/drawing/2014/main" id="{E8753D5C-DE29-4BDC-B76E-41FFA6DE3996}"/>
                  </a:ext>
                </a:extLst>
              </p:cNvPr>
              <p:cNvSpPr txBox="1"/>
              <p:nvPr/>
            </p:nvSpPr>
            <p:spPr>
              <a:xfrm>
                <a:off x="-1" y="635737"/>
                <a:ext cx="2012855" cy="360907"/>
              </a:xfrm>
              <a:prstGeom prst="rect">
                <a:avLst/>
              </a:prstGeom>
              <a:solidFill>
                <a:prstClr val="white"/>
              </a:solidFill>
              <a:ln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571500" algn="l"/>
                  </a:tabLst>
                </a:pPr>
                <a:r>
                  <a:rPr lang="en-US" sz="2000" b="1" i="1" dirty="0">
                    <a:solidFill>
                      <a:srgbClr val="C0504D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Local IP –&gt; 	192.168.0.4</a:t>
                </a:r>
                <a:endParaRPr lang="en-US" sz="2000" b="1" dirty="0">
                  <a:solidFill>
                    <a:srgbClr val="4F81B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571500" algn="l"/>
                  </a:tabLst>
                </a:pPr>
                <a:r>
                  <a:rPr lang="en-US" sz="2000" b="1" i="1" dirty="0">
                    <a:solidFill>
                      <a:srgbClr val="4F81BD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Global IP –&gt; 	173.2.464.54</a:t>
                </a:r>
                <a:endParaRPr lang="en-US" sz="2000" b="1" dirty="0">
                  <a:solidFill>
                    <a:srgbClr val="4F81B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Text Box 7035">
              <a:extLst>
                <a:ext uri="{FF2B5EF4-FFF2-40B4-BE49-F238E27FC236}">
                  <a16:creationId xmlns:a16="http://schemas.microsoft.com/office/drawing/2014/main" id="{12E9BEE5-BA90-4F1E-83F6-D905E8315A44}"/>
                </a:ext>
              </a:extLst>
            </p:cNvPr>
            <p:cNvSpPr txBox="1"/>
            <p:nvPr/>
          </p:nvSpPr>
          <p:spPr>
            <a:xfrm>
              <a:off x="4922520" y="1668531"/>
              <a:ext cx="1295400" cy="291678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>
                  <a:solidFill>
                    <a:srgbClr val="4F81B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Server (ESPN.com)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>
                  <a:solidFill>
                    <a:srgbClr val="4F81B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Global IP – 176.23.54.96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6D69A358-A392-4130-9007-50F80C8C52BE}"/>
                </a:ext>
              </a:extLst>
            </p:cNvPr>
            <p:cNvSpPr/>
            <p:nvPr/>
          </p:nvSpPr>
          <p:spPr>
            <a:xfrm>
              <a:off x="0" y="312420"/>
              <a:ext cx="3241430" cy="3305908"/>
            </a:xfrm>
            <a:prstGeom prst="roundRect">
              <a:avLst/>
            </a:prstGeom>
            <a:noFill/>
            <a:ln w="19050" cap="flat" cmpd="sng" algn="ctr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76F10C1-3B80-48BF-AA5F-8847E025DE5C}"/>
                </a:ext>
              </a:extLst>
            </p:cNvPr>
            <p:cNvCxnSpPr/>
            <p:nvPr/>
          </p:nvCxnSpPr>
          <p:spPr>
            <a:xfrm flipH="1" flipV="1">
              <a:off x="4288971" y="2030186"/>
              <a:ext cx="1125919" cy="5572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98E8F5C-4478-4E55-90C7-5D15E5C80F0C}"/>
                </a:ext>
              </a:extLst>
            </p:cNvPr>
            <p:cNvCxnSpPr/>
            <p:nvPr/>
          </p:nvCxnSpPr>
          <p:spPr>
            <a:xfrm flipV="1">
              <a:off x="1135380" y="1943100"/>
              <a:ext cx="1254369" cy="8523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 descr="See the source image">
              <a:extLst>
                <a:ext uri="{FF2B5EF4-FFF2-40B4-BE49-F238E27FC236}">
                  <a16:creationId xmlns:a16="http://schemas.microsoft.com/office/drawing/2014/main" id="{861964E8-8D20-406C-B490-C9F13E1BF8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5880" y="2019300"/>
              <a:ext cx="74168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E1D2811-B4D6-4375-866D-EE8DD8442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2514600"/>
              <a:ext cx="574040" cy="5854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Text Box 7033">
              <a:extLst>
                <a:ext uri="{FF2B5EF4-FFF2-40B4-BE49-F238E27FC236}">
                  <a16:creationId xmlns:a16="http://schemas.microsoft.com/office/drawing/2014/main" id="{47F37842-6B78-4FE5-869C-7470A0756547}"/>
                </a:ext>
              </a:extLst>
            </p:cNvPr>
            <p:cNvSpPr txBox="1"/>
            <p:nvPr/>
          </p:nvSpPr>
          <p:spPr>
            <a:xfrm>
              <a:off x="4838700" y="2994660"/>
              <a:ext cx="1295400" cy="339970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>
                  <a:solidFill>
                    <a:srgbClr val="4F81B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Server (Google.com)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>
                  <a:solidFill>
                    <a:srgbClr val="4F81B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Global IP – 142.76.84.22</a:t>
              </a:r>
            </a:p>
            <a:p>
              <a:pPr marL="0" marR="0" algn="just">
                <a:spcBef>
                  <a:spcPts val="0"/>
                </a:spcBef>
                <a:spcAft>
                  <a:spcPts val="6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</a:p>
          </p:txBody>
        </p:sp>
        <p:sp>
          <p:nvSpPr>
            <p:cNvPr id="20" name="Text Box 1219">
              <a:extLst>
                <a:ext uri="{FF2B5EF4-FFF2-40B4-BE49-F238E27FC236}">
                  <a16:creationId xmlns:a16="http://schemas.microsoft.com/office/drawing/2014/main" id="{1524A0AD-8FB2-4481-9A18-E397FAC7B653}"/>
                </a:ext>
              </a:extLst>
            </p:cNvPr>
            <p:cNvSpPr txBox="1"/>
            <p:nvPr/>
          </p:nvSpPr>
          <p:spPr>
            <a:xfrm>
              <a:off x="251460" y="3137544"/>
              <a:ext cx="1909019" cy="360886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  <a:tabLst>
                  <a:tab pos="571500" algn="l"/>
                </a:tabLst>
              </a:pPr>
              <a:r>
                <a:rPr lang="en-US" sz="2000" b="1" i="1" dirty="0">
                  <a:solidFill>
                    <a:srgbClr val="C0504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Local IP –&gt;	192.168.0.5</a:t>
              </a:r>
              <a:endParaRPr lang="en-US" sz="2000" b="1" dirty="0">
                <a:solidFill>
                  <a:srgbClr val="4F81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just">
                <a:spcBef>
                  <a:spcPts val="0"/>
                </a:spcBef>
                <a:spcAft>
                  <a:spcPts val="0"/>
                </a:spcAft>
                <a:tabLst>
                  <a:tab pos="571500" algn="l"/>
                </a:tabLst>
              </a:pPr>
              <a:r>
                <a:rPr lang="en-US" sz="2000" b="1" i="1" dirty="0">
                  <a:solidFill>
                    <a:srgbClr val="4F81B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Global IP –&gt; 	173.2.464.54</a:t>
              </a:r>
              <a:endParaRPr lang="en-US" sz="2000" b="1" dirty="0">
                <a:solidFill>
                  <a:srgbClr val="4F81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Picture 20" descr="http://www.clipartbest.com/cliparts/niB/XKz/niBXKzRqT.png">
              <a:extLst>
                <a:ext uri="{FF2B5EF4-FFF2-40B4-BE49-F238E27FC236}">
                  <a16:creationId xmlns:a16="http://schemas.microsoft.com/office/drawing/2014/main" id="{74F98BA8-2047-4596-B50E-54DD54008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5500" y="1402080"/>
              <a:ext cx="738505" cy="7385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Picture 21" descr="https://conceptdraw.com/a1799c3/p1/preview/640/pict--internet-telecommunication-networks-vector-stencils-library">
              <a:extLst>
                <a:ext uri="{FF2B5EF4-FFF2-40B4-BE49-F238E27FC236}">
                  <a16:creationId xmlns:a16="http://schemas.microsoft.com/office/drawing/2014/main" id="{1B82B5A4-CC0B-4431-8004-9E93F4EA3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8020" y="1264920"/>
              <a:ext cx="1431925" cy="1371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5E0B3FB-1A61-48B1-839C-67CDD98EB0AE}"/>
              </a:ext>
            </a:extLst>
          </p:cNvPr>
          <p:cNvSpPr txBox="1"/>
          <p:nvPr/>
        </p:nvSpPr>
        <p:spPr>
          <a:xfrm>
            <a:off x="4845849" y="4055434"/>
            <a:ext cx="4462572" cy="22814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When the router receives information at the Global IP, it forwards it to the correct local IP</a:t>
            </a:r>
          </a:p>
        </p:txBody>
      </p:sp>
    </p:spTree>
    <p:extLst>
      <p:ext uri="{BB962C8B-B14F-4D97-AF65-F5344CB8AC3E}">
        <p14:creationId xmlns:p14="http://schemas.microsoft.com/office/powerpoint/2010/main" val="20834660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79B3E91-F5B6-4F58-8D92-339E39EA78F8}"/>
              </a:ext>
            </a:extLst>
          </p:cNvPr>
          <p:cNvGrpSpPr>
            <a:grpSpLocks noChangeAspect="1"/>
          </p:cNvGrpSpPr>
          <p:nvPr/>
        </p:nvGrpSpPr>
        <p:grpSpPr>
          <a:xfrm>
            <a:off x="838200" y="381000"/>
            <a:ext cx="10608867" cy="5638800"/>
            <a:chOff x="0" y="312420"/>
            <a:chExt cx="6217920" cy="3305908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A85D0A4-ED84-48B3-A147-D207B90F2403}"/>
                </a:ext>
              </a:extLst>
            </p:cNvPr>
            <p:cNvCxnSpPr/>
            <p:nvPr/>
          </p:nvCxnSpPr>
          <p:spPr>
            <a:xfrm flipH="1">
              <a:off x="4084320" y="1089660"/>
              <a:ext cx="1306928" cy="6740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227C893-7E46-432A-9100-52ED7F1A2465}"/>
                </a:ext>
              </a:extLst>
            </p:cNvPr>
            <p:cNvCxnSpPr/>
            <p:nvPr/>
          </p:nvCxnSpPr>
          <p:spPr>
            <a:xfrm flipH="1" flipV="1">
              <a:off x="2545080" y="1874520"/>
              <a:ext cx="1459523" cy="120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8C0A9A9-AFEE-44C3-BFA0-4A4F69DC8C5E}"/>
                </a:ext>
              </a:extLst>
            </p:cNvPr>
            <p:cNvCxnSpPr/>
            <p:nvPr/>
          </p:nvCxnSpPr>
          <p:spPr>
            <a:xfrm>
              <a:off x="1097280" y="762000"/>
              <a:ext cx="1354016" cy="11814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10C6E78-A4C3-40AF-9A05-25890A1B31B8}"/>
                </a:ext>
              </a:extLst>
            </p:cNvPr>
            <p:cNvCxnSpPr/>
            <p:nvPr/>
          </p:nvCxnSpPr>
          <p:spPr>
            <a:xfrm>
              <a:off x="1066800" y="1783080"/>
              <a:ext cx="1265506" cy="1553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descr="See the source image">
              <a:extLst>
                <a:ext uri="{FF2B5EF4-FFF2-40B4-BE49-F238E27FC236}">
                  <a16:creationId xmlns:a16="http://schemas.microsoft.com/office/drawing/2014/main" id="{4D87BAFE-F903-409A-B850-80EEA24496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3980" y="701040"/>
              <a:ext cx="741680" cy="9144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1062E1F-29EA-49E6-87C4-5FDA69018A14}"/>
                </a:ext>
              </a:extLst>
            </p:cNvPr>
            <p:cNvGrpSpPr/>
            <p:nvPr/>
          </p:nvGrpSpPr>
          <p:grpSpPr>
            <a:xfrm>
              <a:off x="198120" y="533400"/>
              <a:ext cx="1962359" cy="916487"/>
              <a:chOff x="0" y="82071"/>
              <a:chExt cx="1962879" cy="916799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8944E4E3-8E38-417D-9381-81C482B14F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8231" y="82071"/>
                <a:ext cx="977265" cy="63119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6" name="Text Box 7036">
                <a:extLst>
                  <a:ext uri="{FF2B5EF4-FFF2-40B4-BE49-F238E27FC236}">
                    <a16:creationId xmlns:a16="http://schemas.microsoft.com/office/drawing/2014/main" id="{CBAAE6A1-6546-4210-97AE-5B5816CB4137}"/>
                  </a:ext>
                </a:extLst>
              </p:cNvPr>
              <p:cNvSpPr txBox="1"/>
              <p:nvPr/>
            </p:nvSpPr>
            <p:spPr>
              <a:xfrm>
                <a:off x="0" y="637861"/>
                <a:ext cx="1962879" cy="3610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571500" algn="l"/>
                  </a:tabLst>
                </a:pPr>
                <a:r>
                  <a:rPr lang="en-US" sz="2000" b="1" i="1" dirty="0">
                    <a:solidFill>
                      <a:srgbClr val="C0504D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Local IP –&gt; 	192.168.0.3</a:t>
                </a:r>
                <a:endParaRPr lang="en-US" sz="2000" b="1" dirty="0">
                  <a:solidFill>
                    <a:srgbClr val="4F81B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571500" algn="l"/>
                  </a:tabLst>
                </a:pPr>
                <a:r>
                  <a:rPr lang="en-US" sz="2000" b="1" i="1" dirty="0">
                    <a:solidFill>
                      <a:srgbClr val="4F81BD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Global IP –&gt; 	173.2.464.54</a:t>
                </a:r>
                <a:endParaRPr lang="en-US" sz="2000" b="1" dirty="0">
                  <a:solidFill>
                    <a:srgbClr val="4F81B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B736E0E-EB31-4372-B24C-D67F1D2D3545}"/>
                </a:ext>
              </a:extLst>
            </p:cNvPr>
            <p:cNvGrpSpPr/>
            <p:nvPr/>
          </p:nvGrpSpPr>
          <p:grpSpPr>
            <a:xfrm>
              <a:off x="220979" y="1524000"/>
              <a:ext cx="2012084" cy="920386"/>
              <a:chOff x="-1" y="76204"/>
              <a:chExt cx="2012855" cy="920440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AA1856AB-07AD-487D-AA67-47638091C2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661" y="76204"/>
                <a:ext cx="977265" cy="63119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4" name="Text Box 1216">
                <a:extLst>
                  <a:ext uri="{FF2B5EF4-FFF2-40B4-BE49-F238E27FC236}">
                    <a16:creationId xmlns:a16="http://schemas.microsoft.com/office/drawing/2014/main" id="{E8753D5C-DE29-4BDC-B76E-41FFA6DE3996}"/>
                  </a:ext>
                </a:extLst>
              </p:cNvPr>
              <p:cNvSpPr txBox="1"/>
              <p:nvPr/>
            </p:nvSpPr>
            <p:spPr>
              <a:xfrm>
                <a:off x="-1" y="635737"/>
                <a:ext cx="2012855" cy="360907"/>
              </a:xfrm>
              <a:prstGeom prst="rect">
                <a:avLst/>
              </a:prstGeom>
              <a:solidFill>
                <a:prstClr val="white"/>
              </a:solidFill>
              <a:ln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571500" algn="l"/>
                  </a:tabLst>
                </a:pPr>
                <a:r>
                  <a:rPr lang="en-US" sz="2000" b="1" i="1" dirty="0">
                    <a:solidFill>
                      <a:srgbClr val="C0504D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Local IP –&gt; 	192.168.0.4</a:t>
                </a:r>
                <a:endParaRPr lang="en-US" sz="2000" b="1" dirty="0">
                  <a:solidFill>
                    <a:srgbClr val="4F81B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571500" algn="l"/>
                  </a:tabLst>
                </a:pPr>
                <a:r>
                  <a:rPr lang="en-US" sz="2000" b="1" i="1" dirty="0">
                    <a:solidFill>
                      <a:srgbClr val="4F81BD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Global IP –&gt; 	173.2.464.54</a:t>
                </a:r>
                <a:endParaRPr lang="en-US" sz="2000" b="1" dirty="0">
                  <a:solidFill>
                    <a:srgbClr val="4F81B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Text Box 7035">
              <a:extLst>
                <a:ext uri="{FF2B5EF4-FFF2-40B4-BE49-F238E27FC236}">
                  <a16:creationId xmlns:a16="http://schemas.microsoft.com/office/drawing/2014/main" id="{12E9BEE5-BA90-4F1E-83F6-D905E8315A44}"/>
                </a:ext>
              </a:extLst>
            </p:cNvPr>
            <p:cNvSpPr txBox="1"/>
            <p:nvPr/>
          </p:nvSpPr>
          <p:spPr>
            <a:xfrm>
              <a:off x="4922520" y="1668531"/>
              <a:ext cx="1295400" cy="291678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>
                  <a:solidFill>
                    <a:srgbClr val="4F81B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Server (ESPN.com)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>
                  <a:solidFill>
                    <a:srgbClr val="4F81B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Global IP – 176.23.54.96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6D69A358-A392-4130-9007-50F80C8C52BE}"/>
                </a:ext>
              </a:extLst>
            </p:cNvPr>
            <p:cNvSpPr/>
            <p:nvPr/>
          </p:nvSpPr>
          <p:spPr>
            <a:xfrm>
              <a:off x="0" y="312420"/>
              <a:ext cx="3241430" cy="3305908"/>
            </a:xfrm>
            <a:prstGeom prst="roundRect">
              <a:avLst/>
            </a:prstGeom>
            <a:noFill/>
            <a:ln w="19050" cap="flat" cmpd="sng" algn="ctr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76F10C1-3B80-48BF-AA5F-8847E025DE5C}"/>
                </a:ext>
              </a:extLst>
            </p:cNvPr>
            <p:cNvCxnSpPr/>
            <p:nvPr/>
          </p:nvCxnSpPr>
          <p:spPr>
            <a:xfrm flipH="1" flipV="1">
              <a:off x="4288971" y="2030186"/>
              <a:ext cx="1125919" cy="5572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98E8F5C-4478-4E55-90C7-5D15E5C80F0C}"/>
                </a:ext>
              </a:extLst>
            </p:cNvPr>
            <p:cNvCxnSpPr/>
            <p:nvPr/>
          </p:nvCxnSpPr>
          <p:spPr>
            <a:xfrm flipV="1">
              <a:off x="1135380" y="1943100"/>
              <a:ext cx="1254369" cy="8523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 descr="See the source image">
              <a:extLst>
                <a:ext uri="{FF2B5EF4-FFF2-40B4-BE49-F238E27FC236}">
                  <a16:creationId xmlns:a16="http://schemas.microsoft.com/office/drawing/2014/main" id="{861964E8-8D20-406C-B490-C9F13E1BF8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5880" y="2019300"/>
              <a:ext cx="74168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E1D2811-B4D6-4375-866D-EE8DD8442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2514600"/>
              <a:ext cx="574040" cy="5854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Text Box 7033">
              <a:extLst>
                <a:ext uri="{FF2B5EF4-FFF2-40B4-BE49-F238E27FC236}">
                  <a16:creationId xmlns:a16="http://schemas.microsoft.com/office/drawing/2014/main" id="{47F37842-6B78-4FE5-869C-7470A0756547}"/>
                </a:ext>
              </a:extLst>
            </p:cNvPr>
            <p:cNvSpPr txBox="1"/>
            <p:nvPr/>
          </p:nvSpPr>
          <p:spPr>
            <a:xfrm>
              <a:off x="4838700" y="2994660"/>
              <a:ext cx="1295400" cy="339970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>
                  <a:solidFill>
                    <a:srgbClr val="4F81B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Server (Google.com)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>
                  <a:solidFill>
                    <a:srgbClr val="4F81B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Global IP – 142.76.84.22</a:t>
              </a:r>
            </a:p>
            <a:p>
              <a:pPr marL="0" marR="0" algn="just">
                <a:spcBef>
                  <a:spcPts val="0"/>
                </a:spcBef>
                <a:spcAft>
                  <a:spcPts val="6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</a:p>
          </p:txBody>
        </p:sp>
        <p:sp>
          <p:nvSpPr>
            <p:cNvPr id="20" name="Text Box 1219">
              <a:extLst>
                <a:ext uri="{FF2B5EF4-FFF2-40B4-BE49-F238E27FC236}">
                  <a16:creationId xmlns:a16="http://schemas.microsoft.com/office/drawing/2014/main" id="{1524A0AD-8FB2-4481-9A18-E397FAC7B653}"/>
                </a:ext>
              </a:extLst>
            </p:cNvPr>
            <p:cNvSpPr txBox="1"/>
            <p:nvPr/>
          </p:nvSpPr>
          <p:spPr>
            <a:xfrm>
              <a:off x="251460" y="3137544"/>
              <a:ext cx="1909019" cy="360886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  <a:tabLst>
                  <a:tab pos="571500" algn="l"/>
                </a:tabLst>
              </a:pPr>
              <a:r>
                <a:rPr lang="en-US" sz="2000" b="1" i="1" dirty="0">
                  <a:solidFill>
                    <a:srgbClr val="C0504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Local IP –&gt;	192.168.0.5</a:t>
              </a:r>
              <a:endParaRPr lang="en-US" sz="2000" b="1" dirty="0">
                <a:solidFill>
                  <a:srgbClr val="4F81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just">
                <a:spcBef>
                  <a:spcPts val="0"/>
                </a:spcBef>
                <a:spcAft>
                  <a:spcPts val="0"/>
                </a:spcAft>
                <a:tabLst>
                  <a:tab pos="571500" algn="l"/>
                </a:tabLst>
              </a:pPr>
              <a:r>
                <a:rPr lang="en-US" sz="2000" b="1" i="1" dirty="0">
                  <a:solidFill>
                    <a:srgbClr val="4F81B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Global IP –&gt; 	173.2.464.54</a:t>
              </a:r>
              <a:endParaRPr lang="en-US" sz="2000" b="1" dirty="0">
                <a:solidFill>
                  <a:srgbClr val="4F81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Picture 20" descr="http://www.clipartbest.com/cliparts/niB/XKz/niBXKzRqT.png">
              <a:extLst>
                <a:ext uri="{FF2B5EF4-FFF2-40B4-BE49-F238E27FC236}">
                  <a16:creationId xmlns:a16="http://schemas.microsoft.com/office/drawing/2014/main" id="{74F98BA8-2047-4596-B50E-54DD54008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5500" y="1402080"/>
              <a:ext cx="738505" cy="7385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Picture 21" descr="https://conceptdraw.com/a1799c3/p1/preview/640/pict--internet-telecommunication-networks-vector-stencils-library">
              <a:extLst>
                <a:ext uri="{FF2B5EF4-FFF2-40B4-BE49-F238E27FC236}">
                  <a16:creationId xmlns:a16="http://schemas.microsoft.com/office/drawing/2014/main" id="{1B82B5A4-CC0B-4431-8004-9E93F4EA3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8020" y="1264920"/>
              <a:ext cx="1431925" cy="1371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103D515-F2FF-48C1-AED2-284A4C324A54}"/>
              </a:ext>
            </a:extLst>
          </p:cNvPr>
          <p:cNvGrpSpPr>
            <a:grpSpLocks noChangeAspect="1"/>
          </p:cNvGrpSpPr>
          <p:nvPr/>
        </p:nvGrpSpPr>
        <p:grpSpPr>
          <a:xfrm>
            <a:off x="4200059" y="769349"/>
            <a:ext cx="5629742" cy="4488451"/>
            <a:chOff x="0" y="0"/>
            <a:chExt cx="4055745" cy="2849880"/>
          </a:xfrm>
        </p:grpSpPr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0D5AC6F5-18AA-4C2D-9759-7A3D62161E91}"/>
                </a:ext>
              </a:extLst>
            </p:cNvPr>
            <p:cNvSpPr/>
            <p:nvPr/>
          </p:nvSpPr>
          <p:spPr>
            <a:xfrm>
              <a:off x="106680" y="266700"/>
              <a:ext cx="1348740" cy="2583180"/>
            </a:xfrm>
            <a:prstGeom prst="arc">
              <a:avLst>
                <a:gd name="adj1" fmla="val 14043627"/>
                <a:gd name="adj2" fmla="val 7291179"/>
              </a:avLst>
            </a:prstGeom>
            <a:ln>
              <a:headEnd type="arrow" w="med" len="med"/>
              <a:tailEnd type="arrow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" name="Arc 28">
              <a:extLst>
                <a:ext uri="{FF2B5EF4-FFF2-40B4-BE49-F238E27FC236}">
                  <a16:creationId xmlns:a16="http://schemas.microsoft.com/office/drawing/2014/main" id="{4B5FA43F-9E8D-4B7A-B9B6-91DA5F2FCA6D}"/>
                </a:ext>
              </a:extLst>
            </p:cNvPr>
            <p:cNvSpPr/>
            <p:nvPr/>
          </p:nvSpPr>
          <p:spPr>
            <a:xfrm>
              <a:off x="0" y="0"/>
              <a:ext cx="4055745" cy="1036320"/>
            </a:xfrm>
            <a:prstGeom prst="arc">
              <a:avLst>
                <a:gd name="adj1" fmla="val 11086860"/>
                <a:gd name="adj2" fmla="val 21085313"/>
              </a:avLst>
            </a:prstGeom>
            <a:ln>
              <a:headEnd type="arrow" w="med" len="med"/>
              <a:tailEnd type="arrow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764932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56532" y="643467"/>
            <a:ext cx="11210925" cy="74483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Where’s my site?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602255-C4CB-4F64-98EC-2FD8CB7C0B0D}"/>
              </a:ext>
            </a:extLst>
          </p:cNvPr>
          <p:cNvSpPr/>
          <p:nvPr/>
        </p:nvSpPr>
        <p:spPr>
          <a:xfrm>
            <a:off x="347585" y="1676400"/>
            <a:ext cx="66294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b="1" dirty="0" err="1">
                <a:solidFill>
                  <a:srgbClr val="D354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Serial</a:t>
            </a:r>
            <a:r>
              <a:rPr lang="en-US" sz="2800" dirty="0" err="1">
                <a:solidFill>
                  <a:srgbClr val="434F54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2800" dirty="0" err="1">
                <a:solidFill>
                  <a:srgbClr val="D354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print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2800" b="1" dirty="0" err="1">
                <a:solidFill>
                  <a:srgbClr val="D354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WiFi</a:t>
            </a:r>
            <a:r>
              <a:rPr lang="en-US" sz="2800" dirty="0" err="1">
                <a:solidFill>
                  <a:srgbClr val="434F54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2800" dirty="0" err="1">
                <a:solidFill>
                  <a:srgbClr val="D354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localIP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());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http://lunaweb.com/blog/wp-content/uploads/2013/03/browsers.jpg">
            <a:extLst>
              <a:ext uri="{FF2B5EF4-FFF2-40B4-BE49-F238E27FC236}">
                <a16:creationId xmlns:a16="http://schemas.microsoft.com/office/drawing/2014/main" id="{FF846DBF-A0A9-4C5A-968A-F0E8059E7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599" y="1469395"/>
            <a:ext cx="4680857" cy="468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8D4122-062D-4069-B086-12A9ED43D63D}"/>
              </a:ext>
            </a:extLst>
          </p:cNvPr>
          <p:cNvSpPr txBox="1"/>
          <p:nvPr/>
        </p:nvSpPr>
        <p:spPr>
          <a:xfrm>
            <a:off x="533400" y="2438400"/>
            <a:ext cx="56388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Will print the local IP of your project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You can enter that address into any browser to see your site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It will only work as long as you are on the same network as your project</a:t>
            </a:r>
          </a:p>
        </p:txBody>
      </p:sp>
      <p:pic>
        <p:nvPicPr>
          <p:cNvPr id="8196" name="Picture 4" descr="See the source image">
            <a:extLst>
              <a:ext uri="{FF2B5EF4-FFF2-40B4-BE49-F238E27FC236}">
                <a16:creationId xmlns:a16="http://schemas.microsoft.com/office/drawing/2014/main" id="{8DA58CCB-BED0-4CF4-BC71-B9265CE8DB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42"/>
          <a:stretch/>
        </p:blipFill>
        <p:spPr bwMode="auto">
          <a:xfrm>
            <a:off x="6281813" y="4343400"/>
            <a:ext cx="5573135" cy="1782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845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s://www.cybersecurity-insiders.com/wp-content/uploads/2017/03/network-web-generic-02.png">
            <a:extLst>
              <a:ext uri="{FF2B5EF4-FFF2-40B4-BE49-F238E27FC236}">
                <a16:creationId xmlns:a16="http://schemas.microsoft.com/office/drawing/2014/main" id="{BAEA55BE-058A-49A5-A10F-1E92CDC159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" r="5069" b="1"/>
          <a:stretch/>
        </p:blipFill>
        <p:spPr bwMode="auto">
          <a:xfrm>
            <a:off x="-305" y="-1"/>
            <a:ext cx="64230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24F266AD-725B-4A9D-B448-4C000F95C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741045E-2927-4218-8406-5030E6DFD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1800" y="2514600"/>
            <a:ext cx="4800261" cy="16445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HTML</a:t>
            </a:r>
          </a:p>
        </p:txBody>
      </p:sp>
    </p:spTree>
    <p:extLst>
      <p:ext uri="{BB962C8B-B14F-4D97-AF65-F5344CB8AC3E}">
        <p14:creationId xmlns:p14="http://schemas.microsoft.com/office/powerpoint/2010/main" val="16190380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56532" y="643467"/>
            <a:ext cx="11210925" cy="74483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Local Network</a:t>
            </a:r>
          </a:p>
        </p:txBody>
      </p:sp>
      <p:pic>
        <p:nvPicPr>
          <p:cNvPr id="6" name="Picture 5" descr="A picture containing microscope, object&#10;&#10;Description automatically generated">
            <a:extLst>
              <a:ext uri="{FF2B5EF4-FFF2-40B4-BE49-F238E27FC236}">
                <a16:creationId xmlns:a16="http://schemas.microsoft.com/office/drawing/2014/main" id="{AA10B7E1-6C5B-4242-86A4-2AAC77A006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71" t="26780" r="32622" b="27695"/>
          <a:stretch/>
        </p:blipFill>
        <p:spPr>
          <a:xfrm>
            <a:off x="4028130" y="1675227"/>
            <a:ext cx="4135740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54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56532" y="643467"/>
            <a:ext cx="11210925" cy="74483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Local Network – Cannot talk to other networks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A picture containing microscope, object&#10;&#10;Description automatically generated">
            <a:extLst>
              <a:ext uri="{FF2B5EF4-FFF2-40B4-BE49-F238E27FC236}">
                <a16:creationId xmlns:a16="http://schemas.microsoft.com/office/drawing/2014/main" id="{AA10B7E1-6C5B-4242-86A4-2AAC77A006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2" t="1529" r="4078" b="6894"/>
          <a:stretch/>
        </p:blipFill>
        <p:spPr>
          <a:xfrm>
            <a:off x="3065572" y="1675227"/>
            <a:ext cx="6060855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147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56532" y="643467"/>
            <a:ext cx="11210925" cy="74483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Parts of A Network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846C81-49E2-4F29-ACBE-E5F9E63B32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" t="1547" r="2381" b="10288"/>
          <a:stretch/>
        </p:blipFill>
        <p:spPr bwMode="auto">
          <a:xfrm>
            <a:off x="1447800" y="1524000"/>
            <a:ext cx="9459496" cy="464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55259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56532" y="643467"/>
            <a:ext cx="11210925" cy="74483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Who’s Who?</a:t>
            </a:r>
          </a:p>
        </p:txBody>
      </p:sp>
      <p:pic>
        <p:nvPicPr>
          <p:cNvPr id="5" name="Picture 4" descr="https://www.verdict.co.uk/wp-content/uploads/2018/01/the-internet-1440x828.jpg">
            <a:extLst>
              <a:ext uri="{FF2B5EF4-FFF2-40B4-BE49-F238E27FC236}">
                <a16:creationId xmlns:a16="http://schemas.microsoft.com/office/drawing/2014/main" id="{92A46AE4-13FB-4A1E-8D84-67F81B609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43000"/>
            <a:ext cx="8534400" cy="490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2235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56532" y="643467"/>
            <a:ext cx="11210925" cy="74483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Who’s Who?</a:t>
            </a:r>
          </a:p>
        </p:txBody>
      </p:sp>
      <p:pic>
        <p:nvPicPr>
          <p:cNvPr id="6" name="Picture 6" descr="https://www.routerfreak.com/wp-content/uploads/2015/08/private-ip-address.png">
            <a:extLst>
              <a:ext uri="{FF2B5EF4-FFF2-40B4-BE49-F238E27FC236}">
                <a16:creationId xmlns:a16="http://schemas.microsoft.com/office/drawing/2014/main" id="{224BD027-8BAA-4416-9132-1D1327E82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49" y="1675227"/>
            <a:ext cx="6708701" cy="439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960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extremetech.com/wp-content/uploads/2013/10/v4_v6_table.png">
            <a:extLst>
              <a:ext uri="{FF2B5EF4-FFF2-40B4-BE49-F238E27FC236}">
                <a16:creationId xmlns:a16="http://schemas.microsoft.com/office/drawing/2014/main" id="{A7882C59-888A-4406-9ADC-0E044FC743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658" y="46037"/>
            <a:ext cx="9258683" cy="6126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2972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F7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Router gives everyone a local IP address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3CA66A-0DFF-4258-9AB4-AB18F0E9BA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4"/>
          <a:stretch/>
        </p:blipFill>
        <p:spPr bwMode="auto">
          <a:xfrm>
            <a:off x="3810000" y="76200"/>
            <a:ext cx="7520304" cy="6661839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FA4B028-BCFB-4F8B-AB17-DC10862FCF18}"/>
              </a:ext>
            </a:extLst>
          </p:cNvPr>
          <p:cNvSpPr/>
          <p:nvPr/>
        </p:nvSpPr>
        <p:spPr>
          <a:xfrm>
            <a:off x="3810000" y="2438400"/>
            <a:ext cx="1524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539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213</Words>
  <Application>Microsoft Office PowerPoint</Application>
  <PresentationFormat>Widescreen</PresentationFormat>
  <Paragraphs>37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Courier New</vt:lpstr>
      <vt:lpstr>Office Theme</vt:lpstr>
      <vt:lpstr>PowerPoint Presentation</vt:lpstr>
      <vt:lpstr>HTML</vt:lpstr>
      <vt:lpstr>Local Network</vt:lpstr>
      <vt:lpstr>Local Network – Cannot talk to other networks</vt:lpstr>
      <vt:lpstr>Parts of A Network</vt:lpstr>
      <vt:lpstr>Who’s Who?</vt:lpstr>
      <vt:lpstr>Who’s Who?</vt:lpstr>
      <vt:lpstr>PowerPoint Presentation</vt:lpstr>
      <vt:lpstr>Router gives everyone a local IP address</vt:lpstr>
      <vt:lpstr>Only people on your network can talk to you</vt:lpstr>
      <vt:lpstr>The Router is also assigned one Public IP</vt:lpstr>
      <vt:lpstr>PowerPoint Presentation</vt:lpstr>
      <vt:lpstr>PowerPoint Presentation</vt:lpstr>
      <vt:lpstr>Where’s my site?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Jerozolim</dc:creator>
  <cp:lastModifiedBy>Adam Jerozolim</cp:lastModifiedBy>
  <cp:revision>11</cp:revision>
  <dcterms:created xsi:type="dcterms:W3CDTF">2019-01-14T21:15:47Z</dcterms:created>
  <dcterms:modified xsi:type="dcterms:W3CDTF">2023-02-02T06:11:56Z</dcterms:modified>
</cp:coreProperties>
</file>