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9"/>
  </p:notesMasterIdLst>
  <p:sldIdLst>
    <p:sldId id="257" r:id="rId2"/>
    <p:sldId id="377" r:id="rId3"/>
    <p:sldId id="376" r:id="rId4"/>
    <p:sldId id="356" r:id="rId5"/>
    <p:sldId id="378" r:id="rId6"/>
    <p:sldId id="359" r:id="rId7"/>
    <p:sldId id="358" r:id="rId8"/>
    <p:sldId id="357" r:id="rId9"/>
    <p:sldId id="349" r:id="rId10"/>
    <p:sldId id="379" r:id="rId11"/>
    <p:sldId id="350" r:id="rId12"/>
    <p:sldId id="352" r:id="rId13"/>
    <p:sldId id="364" r:id="rId14"/>
    <p:sldId id="365" r:id="rId15"/>
    <p:sldId id="354" r:id="rId16"/>
    <p:sldId id="355" r:id="rId17"/>
    <p:sldId id="360" r:id="rId18"/>
    <p:sldId id="361" r:id="rId19"/>
    <p:sldId id="363" r:id="rId20"/>
    <p:sldId id="362" r:id="rId21"/>
    <p:sldId id="367" r:id="rId22"/>
    <p:sldId id="366" r:id="rId23"/>
    <p:sldId id="369" r:id="rId24"/>
    <p:sldId id="371" r:id="rId25"/>
    <p:sldId id="372" r:id="rId26"/>
    <p:sldId id="373" r:id="rId27"/>
    <p:sldId id="374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>
      <p:cViewPr>
        <p:scale>
          <a:sx n="84" d="100"/>
          <a:sy n="84" d="100"/>
        </p:scale>
        <p:origin x="895" y="2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147D49-A6AB-46DA-B774-D79991847D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CF072F31-CB6E-47A7-82E4-0DCB20020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9BF86A18-F202-485B-9DEF-5E94A3215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E3D380C1-C477-4A62-9A08-2F99C3252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87E2DAB2-94E3-4F28-9823-CEB656371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6A6753F6-1CAC-4632-A0CE-100F0EBC0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ABB763D1-6660-4DD1-8E13-442C83285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E45718B2-F334-4F02-913D-EF094D455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20654BB3-B921-4A74-812D-96D60E85C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97C750B7-2E6D-4C11-91D1-92BB18BA7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94438"/>
            <a:ext cx="2844800" cy="365125"/>
          </a:xfrm>
          <a:prstGeom prst="rect">
            <a:avLst/>
          </a:prstGeom>
        </p:spPr>
        <p:txBody>
          <a:bodyPr/>
          <a:lstStyle/>
          <a:p>
            <a:fld id="{2C32D9B7-DF27-4EEB-AF8E-FC441C140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400" y="6248400"/>
            <a:ext cx="11176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400" y="6704012"/>
            <a:ext cx="11176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>
          <a:xfrm>
            <a:off x="711200" y="6086476"/>
            <a:ext cx="1828800" cy="6953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363200" y="6324600"/>
            <a:ext cx="1219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464800" y="6292334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0B36486-DBAC-4932-9030-CC8D6C9EC8B2}" type="slidenum">
              <a:rPr lang="en-US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CIJE-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5499" y="5981924"/>
            <a:ext cx="1269701" cy="9522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B23083C-D2FB-47BB-9995-AE6E7E4D6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57200"/>
            <a:ext cx="5372100" cy="537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AF827F-AE4C-3E47-91C5-38052B98E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12" b="10000"/>
          <a:stretch/>
        </p:blipFill>
        <p:spPr>
          <a:xfrm>
            <a:off x="1676400" y="22167"/>
            <a:ext cx="9204158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05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04800"/>
            <a:ext cx="79248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cs typeface="FrankRuehl" pitchFamily="34" charset="-79"/>
              </a:rPr>
              <a:t>Tags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27050" y="1371600"/>
            <a:ext cx="51054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 fontAlgn="auto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j-lt"/>
                <a:cs typeface="FrankRuehl" pitchFamily="34" charset="-79"/>
              </a:rPr>
              <a:t>HTML uses Tags to mark areas of a code</a:t>
            </a:r>
          </a:p>
          <a:p>
            <a:pPr marL="231775" indent="-231775" fontAlgn="auto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j-lt"/>
                <a:cs typeface="FrankRuehl" pitchFamily="34" charset="-79"/>
              </a:rPr>
              <a:t>Similar to {  } in Arduino</a:t>
            </a:r>
          </a:p>
          <a:p>
            <a:pPr marL="231775" indent="-231775" fontAlgn="auto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j-lt"/>
                <a:cs typeface="FrankRuehl" pitchFamily="34" charset="-79"/>
              </a:rPr>
              <a:t>A Tag is placed between &lt;  &gt;</a:t>
            </a:r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cs typeface="FrankRuehl" pitchFamily="34" charset="-79"/>
              </a:rPr>
              <a:t>There is an opening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  <a:cs typeface="FrankRuehl" pitchFamily="34" charset="-79"/>
              </a:rPr>
              <a:t>&lt;TAG&gt;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  <a:cs typeface="FrankRuehl" pitchFamily="34" charset="-79"/>
              </a:rPr>
              <a:t>   and closing tag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  <a:cs typeface="FrankRuehl" pitchFamily="34" charset="-79"/>
              </a:rPr>
              <a:t>&lt;/TAG&gt;</a:t>
            </a:r>
          </a:p>
        </p:txBody>
      </p:sp>
      <p:pic>
        <p:nvPicPr>
          <p:cNvPr id="2050" name="Picture 2" descr="http://1.bp.blogspot.com/-shhfnOkXSSc/VOH5e59G-wI/AAAAAAAACDo/UbfWVj6rt-E/s1600/html-tags.png">
            <a:extLst>
              <a:ext uri="{FF2B5EF4-FFF2-40B4-BE49-F238E27FC236}">
                <a16:creationId xmlns:a16="http://schemas.microsoft.com/office/drawing/2014/main" id="{95E35083-36D7-48B8-A7C2-68D1EC4C0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31" y="1676400"/>
            <a:ext cx="5820519" cy="377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60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4102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cs typeface="FrankRuehl" pitchFamily="34" charset="-79"/>
              </a:rPr>
              <a:t>Code Structure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33400" y="1441450"/>
            <a:ext cx="46482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 fontAlgn="auto"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latin typeface="+mj-lt"/>
                <a:cs typeface="FrankRuehl" pitchFamily="34" charset="-79"/>
              </a:rPr>
              <a:t>The first section has information indicating the type of code</a:t>
            </a:r>
          </a:p>
          <a:p>
            <a:pPr marL="231775" indent="-231775" fontAlgn="auto"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latin typeface="+mj-lt"/>
                <a:cs typeface="FrankRuehl" pitchFamily="34" charset="-79"/>
              </a:rPr>
              <a:t>Within the &lt;html&gt; section there is a &lt;head&gt; section and a &lt;body&gt; section</a:t>
            </a:r>
          </a:p>
          <a:p>
            <a:pPr marL="231775" indent="-231775" fontAlgn="auto"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latin typeface="+mj-lt"/>
                <a:cs typeface="FrankRuehl" pitchFamily="34" charset="-79"/>
              </a:rPr>
              <a:t>Each section closes with a closing tag.</a:t>
            </a:r>
          </a:p>
        </p:txBody>
      </p:sp>
      <p:pic>
        <p:nvPicPr>
          <p:cNvPr id="3074" name="Picture 2" descr="https://3.bp.blogspot.com/-sgm6BBz6KbM/VuarmPKRJ1I/AAAAAAAAG4Q/5GDCRhO09IgiCE2DQXhA0OVaxlylGWvvw/s1600/html-structure.png">
            <a:extLst>
              <a:ext uri="{FF2B5EF4-FFF2-40B4-BE49-F238E27FC236}">
                <a16:creationId xmlns:a16="http://schemas.microsoft.com/office/drawing/2014/main" id="{4F3F3728-6A71-4582-B1EB-063F7CE0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6261100" cy="55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52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04800"/>
            <a:ext cx="79248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cs typeface="FrankRuehl" pitchFamily="34" charset="-79"/>
              </a:rPr>
              <a:t>Code Structure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09600" y="1371600"/>
            <a:ext cx="40386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 fontAlgn="auto"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cs typeface="FrankRuehl" pitchFamily="34" charset="-79"/>
              </a:rPr>
              <a:t>The &lt;head&gt; section will contain information about your webpage</a:t>
            </a:r>
          </a:p>
          <a:p>
            <a:pPr marL="231775" indent="-231775" fontAlgn="auto"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cs typeface="FrankRuehl" pitchFamily="34" charset="-79"/>
              </a:rPr>
              <a:t>The &lt;body&gt; section will contain the actual webpage</a:t>
            </a:r>
          </a:p>
        </p:txBody>
      </p:sp>
      <p:pic>
        <p:nvPicPr>
          <p:cNvPr id="3074" name="Picture 2" descr="https://3.bp.blogspot.com/-sgm6BBz6KbM/VuarmPKRJ1I/AAAAAAAAG4Q/5GDCRhO09IgiCE2DQXhA0OVaxlylGWvvw/s1600/html-structure.png">
            <a:extLst>
              <a:ext uri="{FF2B5EF4-FFF2-40B4-BE49-F238E27FC236}">
                <a16:creationId xmlns:a16="http://schemas.microsoft.com/office/drawing/2014/main" id="{4F3F3728-6A71-4582-B1EB-063F7CE03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/>
          <a:stretch/>
        </p:blipFill>
        <p:spPr bwMode="auto">
          <a:xfrm>
            <a:off x="4572000" y="1219200"/>
            <a:ext cx="64761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16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04800"/>
            <a:ext cx="79248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cs typeface="FrankRuehl" pitchFamily="34" charset="-79"/>
              </a:rPr>
              <a:t>Code Structure</a:t>
            </a:r>
          </a:p>
        </p:txBody>
      </p:sp>
      <p:pic>
        <p:nvPicPr>
          <p:cNvPr id="3074" name="Picture 2" descr="https://3.bp.blogspot.com/-sgm6BBz6KbM/VuarmPKRJ1I/AAAAAAAAG4Q/5GDCRhO09IgiCE2DQXhA0OVaxlylGWvvw/s1600/html-structure.png">
            <a:extLst>
              <a:ext uri="{FF2B5EF4-FFF2-40B4-BE49-F238E27FC236}">
                <a16:creationId xmlns:a16="http://schemas.microsoft.com/office/drawing/2014/main" id="{4F3F3728-6A71-4582-B1EB-063F7CE03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"/>
          <a:stretch/>
        </p:blipFill>
        <p:spPr bwMode="auto">
          <a:xfrm>
            <a:off x="10287000" y="1219200"/>
            <a:ext cx="1381857" cy="12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utorial.techaltum.com/images/html.jpg">
            <a:extLst>
              <a:ext uri="{FF2B5EF4-FFF2-40B4-BE49-F238E27FC236}">
                <a16:creationId xmlns:a16="http://schemas.microsoft.com/office/drawing/2014/main" id="{042DA2A2-5E93-4964-A4DF-524937D66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0" b="6679"/>
          <a:stretch/>
        </p:blipFill>
        <p:spPr bwMode="auto">
          <a:xfrm>
            <a:off x="1295400" y="1028700"/>
            <a:ext cx="9484883" cy="51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65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04800"/>
            <a:ext cx="79248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cs typeface="FrankRuehl" pitchFamily="34" charset="-79"/>
              </a:rPr>
              <a:t>HTML Code Structure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52400" y="1371600"/>
            <a:ext cx="7239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 fontAlgn="auto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j-lt"/>
                <a:cs typeface="FrankRuehl" pitchFamily="34" charset="-79"/>
              </a:rPr>
              <a:t>The &lt;title&gt; section contains the name of the webpage as it appears in a browser</a:t>
            </a:r>
          </a:p>
          <a:p>
            <a:pPr marL="231775" indent="-231775" fontAlgn="auto">
              <a:spcBef>
                <a:spcPts val="0"/>
              </a:spcBef>
              <a:spcAft>
                <a:spcPts val="1200"/>
              </a:spcAft>
            </a:pPr>
            <a:endParaRPr lang="en-US" sz="2600" dirty="0">
              <a:latin typeface="+mj-lt"/>
              <a:cs typeface="FrankRuehl" pitchFamily="34" charset="-79"/>
            </a:endParaRPr>
          </a:p>
        </p:txBody>
      </p:sp>
      <p:pic>
        <p:nvPicPr>
          <p:cNvPr id="12" name="Picture 11" descr="Good Code">
            <a:extLst>
              <a:ext uri="{FF2B5EF4-FFF2-40B4-BE49-F238E27FC236}">
                <a16:creationId xmlns:a16="http://schemas.microsoft.com/office/drawing/2014/main" id="{BD821B35-C2C9-4B3E-AD63-F99A35985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3" b="5906"/>
          <a:stretch/>
        </p:blipFill>
        <p:spPr bwMode="auto">
          <a:xfrm>
            <a:off x="569803" y="2647950"/>
            <a:ext cx="7400485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https://tutorial.techaltum.com/images/html.jpg">
            <a:extLst>
              <a:ext uri="{FF2B5EF4-FFF2-40B4-BE49-F238E27FC236}">
                <a16:creationId xmlns:a16="http://schemas.microsoft.com/office/drawing/2014/main" id="{8BBFB022-0AD2-4CB1-BC87-E16A0B219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9" r="75577" b="27388"/>
          <a:stretch/>
        </p:blipFill>
        <p:spPr bwMode="auto">
          <a:xfrm>
            <a:off x="9753600" y="228219"/>
            <a:ext cx="2209800" cy="24197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890AD2A-CB87-4FA5-9C3E-D296177FC453}"/>
              </a:ext>
            </a:extLst>
          </p:cNvPr>
          <p:cNvGrpSpPr>
            <a:grpSpLocks noChangeAspect="1"/>
          </p:cNvGrpSpPr>
          <p:nvPr/>
        </p:nvGrpSpPr>
        <p:grpSpPr>
          <a:xfrm>
            <a:off x="5371579" y="2562454"/>
            <a:ext cx="6780481" cy="1933346"/>
            <a:chOff x="4419600" y="4419600"/>
            <a:chExt cx="5867402" cy="16729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D4F92B-95C0-4501-846D-57DE776E4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54476" b="78003"/>
            <a:stretch/>
          </p:blipFill>
          <p:spPr bwMode="auto">
            <a:xfrm>
              <a:off x="4419601" y="4572000"/>
              <a:ext cx="5867401" cy="15205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FF6C65C-76ED-4194-B515-A68C9D52E5F9}"/>
                </a:ext>
              </a:extLst>
            </p:cNvPr>
            <p:cNvSpPr/>
            <p:nvPr/>
          </p:nvSpPr>
          <p:spPr>
            <a:xfrm>
              <a:off x="4419600" y="4419600"/>
              <a:ext cx="2209800" cy="533400"/>
            </a:xfrm>
            <a:prstGeom prst="ellips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0888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04800"/>
            <a:ext cx="79248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cs typeface="FrankRuehl" pitchFamily="34" charset="-79"/>
              </a:rPr>
              <a:t>HTML Code Structure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057400" y="1181100"/>
            <a:ext cx="9220200" cy="2247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>
                <a:latin typeface="Consolas" panose="020B0609020204030204" pitchFamily="49" charset="0"/>
                <a:cs typeface="FrankRuehl" pitchFamily="34" charset="-79"/>
              </a:rPr>
              <a:t>&lt;html&gt;</a:t>
            </a:r>
          </a:p>
          <a:p>
            <a:pPr marL="0" indent="0" fontAlgn="auto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>
                <a:latin typeface="Consolas" panose="020B0609020204030204" pitchFamily="49" charset="0"/>
                <a:cs typeface="FrankRuehl" pitchFamily="34" charset="-79"/>
              </a:rPr>
              <a:t>    &lt;head&gt;</a:t>
            </a:r>
          </a:p>
          <a:p>
            <a:pPr marL="0" indent="0" fontAlgn="auto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>
                <a:latin typeface="Consolas" panose="020B0609020204030204" pitchFamily="49" charset="0"/>
                <a:cs typeface="FrankRuehl" pitchFamily="34" charset="-79"/>
              </a:rPr>
              <a:t>        &lt;title&gt;  Center for Initiatives in Jewish Education  &lt;/title&gt;</a:t>
            </a:r>
          </a:p>
          <a:p>
            <a:pPr marL="0" indent="0" fontAlgn="auto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>
                <a:latin typeface="Consolas" panose="020B0609020204030204" pitchFamily="49" charset="0"/>
                <a:cs typeface="FrankRuehl" pitchFamily="34" charset="-79"/>
              </a:rPr>
              <a:t>    &lt;/head&gt;</a:t>
            </a:r>
          </a:p>
          <a:p>
            <a:pPr marL="0" indent="0" fontAlgn="auto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>
                <a:latin typeface="Consolas" panose="020B0609020204030204" pitchFamily="49" charset="0"/>
                <a:cs typeface="FrankRuehl" pitchFamily="34" charset="-79"/>
              </a:rPr>
              <a:t>    &lt;body&gt;</a:t>
            </a:r>
          </a:p>
          <a:p>
            <a:pPr marL="0" indent="0" fontAlgn="auto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>
                <a:latin typeface="Consolas" panose="020B0609020204030204" pitchFamily="49" charset="0"/>
                <a:cs typeface="FrankRuehl" pitchFamily="34" charset="-79"/>
              </a:rPr>
              <a:t>    &lt;/body&gt;</a:t>
            </a:r>
          </a:p>
          <a:p>
            <a:pPr marL="0" indent="0" fontAlgn="auto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>
                <a:latin typeface="Consolas" panose="020B0609020204030204" pitchFamily="49" charset="0"/>
                <a:cs typeface="FrankRuehl" pitchFamily="34" charset="-79"/>
              </a:rPr>
              <a:t>&lt;/html&gt;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3D669A-916D-414B-84AC-81841580DADA}"/>
              </a:ext>
            </a:extLst>
          </p:cNvPr>
          <p:cNvGrpSpPr>
            <a:grpSpLocks noChangeAspect="1"/>
          </p:cNvGrpSpPr>
          <p:nvPr/>
        </p:nvGrpSpPr>
        <p:grpSpPr>
          <a:xfrm>
            <a:off x="2895600" y="3545512"/>
            <a:ext cx="9014094" cy="2626688"/>
            <a:chOff x="1981200" y="3733800"/>
            <a:chExt cx="8077200" cy="23218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D4F92B-95C0-4501-846D-57DE776E4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54476" b="78003"/>
            <a:stretch/>
          </p:blipFill>
          <p:spPr bwMode="auto">
            <a:xfrm>
              <a:off x="1981200" y="3962400"/>
              <a:ext cx="8077200" cy="20932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FF6C65C-76ED-4194-B515-A68C9D52E5F9}"/>
                </a:ext>
              </a:extLst>
            </p:cNvPr>
            <p:cNvSpPr/>
            <p:nvPr/>
          </p:nvSpPr>
          <p:spPr>
            <a:xfrm>
              <a:off x="1981200" y="3733800"/>
              <a:ext cx="2971800" cy="838200"/>
            </a:xfrm>
            <a:prstGeom prst="ellips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802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04800"/>
            <a:ext cx="79248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cs typeface="FrankRuehl" pitchFamily="34" charset="-79"/>
              </a:rPr>
              <a:t>HTML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93983-2C60-4CCF-9F9B-04D095141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90" b="39156"/>
          <a:stretch/>
        </p:blipFill>
        <p:spPr bwMode="auto">
          <a:xfrm>
            <a:off x="2667000" y="1295401"/>
            <a:ext cx="7315200" cy="47032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6176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04800"/>
            <a:ext cx="79248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cs typeface="FrankRuehl" pitchFamily="34" charset="-79"/>
              </a:rPr>
              <a:t>HTML Links</a:t>
            </a:r>
          </a:p>
        </p:txBody>
      </p:sp>
      <p:pic>
        <p:nvPicPr>
          <p:cNvPr id="4" name="Picture 3" descr="https://learn-the-web.algonquindesign.ca/topics/html-semantics/html-tag-parts.png">
            <a:extLst>
              <a:ext uri="{FF2B5EF4-FFF2-40B4-BE49-F238E27FC236}">
                <a16:creationId xmlns:a16="http://schemas.microsoft.com/office/drawing/2014/main" id="{622F8D89-B6C7-4D2C-8629-AF6DBA5CA5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6274" r="3091"/>
          <a:stretch/>
        </p:blipFill>
        <p:spPr bwMode="auto">
          <a:xfrm>
            <a:off x="-11596" y="1676400"/>
            <a:ext cx="11963400" cy="3810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8711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04800"/>
            <a:ext cx="79248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cs typeface="FrankRuehl" pitchFamily="34" charset="-79"/>
              </a:rPr>
              <a:t>HTML Links</a:t>
            </a:r>
          </a:p>
        </p:txBody>
      </p:sp>
      <p:pic>
        <p:nvPicPr>
          <p:cNvPr id="8" name="Picture 7" descr="https://learn-the-web.algonquindesign.ca/topics/html-semantics/html-tag-parts.png">
            <a:extLst>
              <a:ext uri="{FF2B5EF4-FFF2-40B4-BE49-F238E27FC236}">
                <a16:creationId xmlns:a16="http://schemas.microsoft.com/office/drawing/2014/main" id="{09E7FDA4-5484-42CE-9C57-E51819D5B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6274" r="3091"/>
          <a:stretch/>
        </p:blipFill>
        <p:spPr bwMode="auto">
          <a:xfrm>
            <a:off x="2773297" y="1191880"/>
            <a:ext cx="6645405" cy="21166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857B8B-917F-42DA-B88F-09FCA5402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1" t="65482" r="4166" b="12963"/>
          <a:stretch/>
        </p:blipFill>
        <p:spPr>
          <a:xfrm>
            <a:off x="609600" y="3657600"/>
            <a:ext cx="11398519" cy="20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22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tter">
            <a:extLst>
              <a:ext uri="{FF2B5EF4-FFF2-40B4-BE49-F238E27FC236}">
                <a16:creationId xmlns:a16="http://schemas.microsoft.com/office/drawing/2014/main" id="{296FF87C-D19B-45C7-89F7-2A1378961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0775"/>
            <a:ext cx="5410200" cy="55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F5CEBF07-2560-4000-9464-38041068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304800"/>
            <a:ext cx="5257800" cy="8266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HTTP </a:t>
            </a:r>
            <a:r>
              <a:rPr lang="en-US" sz="3600" dirty="0"/>
              <a:t>and</a:t>
            </a:r>
            <a:r>
              <a:rPr lang="en-US" dirty="0"/>
              <a:t> HTML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0EE62F-EDC0-4521-A4B1-635BA367DCF9}"/>
              </a:ext>
            </a:extLst>
          </p:cNvPr>
          <p:cNvSpPr/>
          <p:nvPr/>
        </p:nvSpPr>
        <p:spPr>
          <a:xfrm rot="930579">
            <a:off x="2484638" y="2592490"/>
            <a:ext cx="2091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</a:rPr>
              <a:t>HTML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FA418-5ABA-42D0-871B-0CE04E62D642}"/>
              </a:ext>
            </a:extLst>
          </p:cNvPr>
          <p:cNvSpPr/>
          <p:nvPr/>
        </p:nvSpPr>
        <p:spPr>
          <a:xfrm>
            <a:off x="2441378" y="4572000"/>
            <a:ext cx="2091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HTTP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1D629-431F-4B3A-B7FD-F46A22B0B4A7}"/>
              </a:ext>
            </a:extLst>
          </p:cNvPr>
          <p:cNvSpPr/>
          <p:nvPr/>
        </p:nvSpPr>
        <p:spPr>
          <a:xfrm>
            <a:off x="6248400" y="1676400"/>
            <a:ext cx="510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HTTP</a:t>
            </a:r>
            <a:r>
              <a:rPr lang="en-US" sz="4000" dirty="0"/>
              <a:t> – Standardize the packaging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HTML</a:t>
            </a:r>
            <a:r>
              <a:rPr lang="en-US" sz="4000" dirty="0"/>
              <a:t> – Standardize the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4806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04800"/>
            <a:ext cx="79248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cs typeface="FrankRuehl" pitchFamily="34" charset="-79"/>
              </a:rPr>
              <a:t>HTML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33B81-1EAB-4B6E-BF67-BE3E672A4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28149" r="30000" b="33044"/>
          <a:stretch/>
        </p:blipFill>
        <p:spPr>
          <a:xfrm>
            <a:off x="381000" y="2286000"/>
            <a:ext cx="10705171" cy="3505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888AA8-D3FE-4045-B940-5419BB34E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500" b="31359"/>
          <a:stretch/>
        </p:blipFill>
        <p:spPr>
          <a:xfrm>
            <a:off x="5943600" y="1098176"/>
            <a:ext cx="4997512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945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76200"/>
            <a:ext cx="79248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dirty="0">
                <a:cs typeface="FrankRuehl" pitchFamily="34" charset="-79"/>
              </a:rPr>
              <a:t>Display Button State on Website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AF6374E-BA5E-4EC7-B728-A194EC569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038600"/>
            <a:ext cx="8393323" cy="155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8088" rIns="0" bIns="38088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00979C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altLang="en-US" sz="3200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sensorReading</a:t>
            </a:r>
            <a:r>
              <a:rPr lang="en-US" altLang="en-US" sz="3200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en-US" sz="3200" dirty="0">
                <a:solidFill>
                  <a:srgbClr val="434F54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altLang="en-US" sz="3200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en-US" sz="3200" dirty="0">
                <a:solidFill>
                  <a:srgbClr val="D3540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analogRead</a:t>
            </a:r>
            <a:r>
              <a:rPr lang="en-US" altLang="en-US" sz="3200" dirty="0">
                <a:solidFill>
                  <a:srgbClr val="00000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(A0);</a:t>
            </a:r>
            <a:r>
              <a:rPr lang="en-US" altLang="en-US" sz="1200" dirty="0"/>
              <a:t> </a:t>
            </a:r>
            <a:endParaRPr lang="en-US" altLang="en-US" sz="6000" dirty="0"/>
          </a:p>
          <a:p>
            <a:r>
              <a:rPr lang="en-US" altLang="en-US" sz="3200" dirty="0" err="1">
                <a:solidFill>
                  <a:srgbClr val="D354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client</a:t>
            </a:r>
            <a:r>
              <a:rPr lang="en-US" altLang="en-US" sz="3200" dirty="0" err="1">
                <a:solidFill>
                  <a:srgbClr val="434F5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altLang="en-US" sz="3200" dirty="0" err="1">
                <a:solidFill>
                  <a:srgbClr val="D354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println</a:t>
            </a:r>
            <a:r>
              <a:rPr lang="en-US" altLang="en-US" sz="3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en-US" sz="3200" dirty="0">
                <a:solidFill>
                  <a:srgbClr val="005C5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"analog input is"</a:t>
            </a:r>
            <a:r>
              <a:rPr lang="en-US" altLang="en-US" sz="3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altLang="en-US" sz="1200" dirty="0"/>
          </a:p>
          <a:p>
            <a:r>
              <a:rPr lang="en-US" altLang="en-US" sz="3200" dirty="0" err="1">
                <a:solidFill>
                  <a:srgbClr val="D354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client</a:t>
            </a:r>
            <a:r>
              <a:rPr lang="en-US" altLang="en-US" sz="3200" dirty="0" err="1">
                <a:solidFill>
                  <a:srgbClr val="434F54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altLang="en-US" sz="3200" dirty="0" err="1">
                <a:solidFill>
                  <a:srgbClr val="D354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println</a:t>
            </a:r>
            <a:r>
              <a:rPr lang="en-US" altLang="en-US" sz="3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en-US" sz="32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sensorReading</a:t>
            </a:r>
            <a:r>
              <a:rPr lang="en-US" altLang="en-US" sz="32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en-US" altLang="en-US" sz="6000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0149A2A-C8D1-4446-892C-5F3980CE3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1219200"/>
            <a:ext cx="6934200" cy="25146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When using the Arduino IDE, All HTML coding must be within a </a:t>
            </a:r>
            <a:r>
              <a:rPr lang="en-US" sz="2800" b="1" dirty="0" err="1"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client.println</a:t>
            </a:r>
            <a:r>
              <a:rPr lang="en-US" sz="2800" b="1" dirty="0"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(“  ”);</a:t>
            </a: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command</a:t>
            </a:r>
          </a:p>
        </p:txBody>
      </p:sp>
    </p:spTree>
    <p:extLst>
      <p:ext uri="{BB962C8B-B14F-4D97-AF65-F5344CB8AC3E}">
        <p14:creationId xmlns:p14="http://schemas.microsoft.com/office/powerpoint/2010/main" val="2165079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76200"/>
            <a:ext cx="79248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dirty="0">
                <a:cs typeface="FrankRuehl" pitchFamily="34" charset="-79"/>
              </a:rPr>
              <a:t>Display Button State on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F9EC2-D1B0-44A0-8D49-1ED73348A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6" t="22929" r="7500" b="6166"/>
          <a:stretch/>
        </p:blipFill>
        <p:spPr>
          <a:xfrm>
            <a:off x="1905000" y="914400"/>
            <a:ext cx="7620000" cy="5231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05A6A7-19CF-47C6-A576-A17D3AB45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2" t="33800" r="13017" b="13721"/>
          <a:stretch/>
        </p:blipFill>
        <p:spPr bwMode="auto">
          <a:xfrm>
            <a:off x="6324601" y="3733800"/>
            <a:ext cx="4239569" cy="2488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5525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5339E8-409D-414C-AF70-46C94209D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9" t="17778" r="5424" b="46279"/>
          <a:stretch/>
        </p:blipFill>
        <p:spPr>
          <a:xfrm>
            <a:off x="76200" y="213880"/>
            <a:ext cx="12039600" cy="66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62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5339E8-409D-414C-AF70-46C94209D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5" t="53741" r="5438" b="10613"/>
          <a:stretch/>
        </p:blipFill>
        <p:spPr>
          <a:xfrm>
            <a:off x="76200" y="311247"/>
            <a:ext cx="12039600" cy="65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3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EA71CE-63BA-4572-AE1F-CF29169F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4" t="6619" r="8626" b="56838"/>
          <a:stretch/>
        </p:blipFill>
        <p:spPr>
          <a:xfrm>
            <a:off x="152400" y="152400"/>
            <a:ext cx="11506200" cy="66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72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EA71CE-63BA-4572-AE1F-CF29169F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4" t="43169" r="6636" b="25137"/>
          <a:stretch/>
        </p:blipFill>
        <p:spPr>
          <a:xfrm>
            <a:off x="152400" y="152400"/>
            <a:ext cx="11811000" cy="5791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DB5EE-79DD-4D0E-9231-0B71FF71AA51}"/>
              </a:ext>
            </a:extLst>
          </p:cNvPr>
          <p:cNvSpPr/>
          <p:nvPr/>
        </p:nvSpPr>
        <p:spPr>
          <a:xfrm>
            <a:off x="381000" y="4876800"/>
            <a:ext cx="61722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4937D-F0CB-4CB9-AA31-96F4B1CE7659}"/>
              </a:ext>
            </a:extLst>
          </p:cNvPr>
          <p:cNvSpPr/>
          <p:nvPr/>
        </p:nvSpPr>
        <p:spPr>
          <a:xfrm>
            <a:off x="6019800" y="5943600"/>
            <a:ext cx="6122314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74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EA71CE-63BA-4572-AE1F-CF29169F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4" t="68306" r="6636"/>
          <a:stretch/>
        </p:blipFill>
        <p:spPr>
          <a:xfrm>
            <a:off x="152400" y="152400"/>
            <a:ext cx="11811000" cy="5791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DB5EE-79DD-4D0E-9231-0B71FF71AA51}"/>
              </a:ext>
            </a:extLst>
          </p:cNvPr>
          <p:cNvSpPr/>
          <p:nvPr/>
        </p:nvSpPr>
        <p:spPr>
          <a:xfrm>
            <a:off x="381000" y="4800600"/>
            <a:ext cx="114300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4937D-F0CB-4CB9-AA31-96F4B1CE7659}"/>
              </a:ext>
            </a:extLst>
          </p:cNvPr>
          <p:cNvSpPr/>
          <p:nvPr/>
        </p:nvSpPr>
        <p:spPr>
          <a:xfrm>
            <a:off x="6553200" y="76200"/>
            <a:ext cx="5486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03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webnots.com/2013/06/HTTP-Request-and-Response-Over-Web-1.png">
            <a:extLst>
              <a:ext uri="{FF2B5EF4-FFF2-40B4-BE49-F238E27FC236}">
                <a16:creationId xmlns:a16="http://schemas.microsoft.com/office/drawing/2014/main" id="{AFF7E9E3-3DDC-49FC-99F9-1C6E6ED68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11" y="1651543"/>
            <a:ext cx="7017689" cy="40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7309F96A-051D-4D43-AE00-C48EE5F4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266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HTTP- Standardize the packaging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EF531F-1111-4316-B7C2-5D782B2BBFE9}"/>
              </a:ext>
            </a:extLst>
          </p:cNvPr>
          <p:cNvSpPr/>
          <p:nvPr/>
        </p:nvSpPr>
        <p:spPr>
          <a:xfrm>
            <a:off x="76201" y="1549671"/>
            <a:ext cx="5410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22222"/>
                </a:solidFill>
                <a:latin typeface="source_sans_proregular"/>
              </a:rPr>
              <a:t>Stands for </a:t>
            </a:r>
            <a:r>
              <a:rPr lang="en-US" sz="3000" dirty="0">
                <a:solidFill>
                  <a:srgbClr val="FF0000"/>
                </a:solidFill>
                <a:latin typeface="source_sans_proregular"/>
              </a:rPr>
              <a:t>H</a:t>
            </a:r>
            <a:r>
              <a:rPr lang="en-US" sz="3000" dirty="0">
                <a:solidFill>
                  <a:srgbClr val="222222"/>
                </a:solidFill>
                <a:latin typeface="source_sans_proregular"/>
              </a:rPr>
              <a:t>yper </a:t>
            </a:r>
            <a:r>
              <a:rPr lang="en-US" sz="3000" dirty="0">
                <a:solidFill>
                  <a:srgbClr val="FF0000"/>
                </a:solidFill>
                <a:latin typeface="source_sans_proregular"/>
              </a:rPr>
              <a:t>T</a:t>
            </a:r>
            <a:r>
              <a:rPr lang="en-US" sz="3000" dirty="0">
                <a:solidFill>
                  <a:srgbClr val="222222"/>
                </a:solidFill>
                <a:latin typeface="source_sans_proregular"/>
              </a:rPr>
              <a:t>ext </a:t>
            </a:r>
            <a:r>
              <a:rPr lang="en-US" sz="3000" dirty="0">
                <a:solidFill>
                  <a:srgbClr val="FF0000"/>
                </a:solidFill>
                <a:latin typeface="source_sans_proregular"/>
              </a:rPr>
              <a:t>T</a:t>
            </a:r>
            <a:r>
              <a:rPr lang="en-US" sz="3000" dirty="0">
                <a:solidFill>
                  <a:srgbClr val="222222"/>
                </a:solidFill>
                <a:latin typeface="source_sans_proregular"/>
              </a:rPr>
              <a:t>ransfer </a:t>
            </a:r>
            <a:r>
              <a:rPr lang="en-US" sz="3000" dirty="0">
                <a:solidFill>
                  <a:srgbClr val="FF0000"/>
                </a:solidFill>
                <a:latin typeface="source_sans_proregular"/>
              </a:rPr>
              <a:t>P</a:t>
            </a:r>
            <a:r>
              <a:rPr lang="en-US" sz="3000" dirty="0">
                <a:solidFill>
                  <a:srgbClr val="222222"/>
                </a:solidFill>
                <a:latin typeface="source_sans_proregular"/>
              </a:rPr>
              <a:t>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22222"/>
                </a:solidFill>
                <a:latin typeface="source_sans_proregular"/>
              </a:rPr>
              <a:t>The basis for data communication in the internet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22222"/>
                </a:solidFill>
                <a:latin typeface="source_sans_proregular"/>
              </a:rPr>
              <a:t>Data communication starts with a request sent from a client, and ends with the response received from a web server</a:t>
            </a:r>
          </a:p>
        </p:txBody>
      </p:sp>
    </p:spTree>
    <p:extLst>
      <p:ext uri="{BB962C8B-B14F-4D97-AF65-F5344CB8AC3E}">
        <p14:creationId xmlns:p14="http://schemas.microsoft.com/office/powerpoint/2010/main" val="1838876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41045E-2927-4218-8406-5030E6DF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304800"/>
            <a:ext cx="8915400" cy="8266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HTML – Standardize the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2D293-F845-40F6-80FC-C9AFBD4B750A}"/>
              </a:ext>
            </a:extLst>
          </p:cNvPr>
          <p:cNvSpPr/>
          <p:nvPr/>
        </p:nvSpPr>
        <p:spPr>
          <a:xfrm>
            <a:off x="609600" y="1434644"/>
            <a:ext cx="11049000" cy="41549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Hypertext Markup Language (HTML) is the standard language for creating web pages.  </a:t>
            </a:r>
          </a:p>
          <a:p>
            <a:pPr>
              <a:spcAft>
                <a:spcPts val="1200"/>
              </a:spcAft>
            </a:pPr>
            <a:endParaRPr lang="en-US" sz="2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Web browsers receive HTML code and render it into multimedia web pages</a:t>
            </a:r>
          </a:p>
          <a:p>
            <a:pPr>
              <a:spcAft>
                <a:spcPts val="1200"/>
              </a:spcAft>
            </a:pPr>
            <a:endParaRPr lang="en-US" sz="2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HTML elements create structure such as headings, paragraphs, lists, links, quotes and other items</a:t>
            </a:r>
          </a:p>
        </p:txBody>
      </p:sp>
    </p:spTree>
    <p:extLst>
      <p:ext uri="{BB962C8B-B14F-4D97-AF65-F5344CB8AC3E}">
        <p14:creationId xmlns:p14="http://schemas.microsoft.com/office/powerpoint/2010/main" val="1619038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View the HTML Source in Google Chrome">
            <a:extLst>
              <a:ext uri="{FF2B5EF4-FFF2-40B4-BE49-F238E27FC236}">
                <a16:creationId xmlns:a16="http://schemas.microsoft.com/office/drawing/2014/main" id="{F9911880-022B-8348-9F25-13DA43167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10871787" cy="58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5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41045E-2927-4218-8406-5030E6DF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266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HTML - Where to code?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1859F-B3E9-48F9-ABBF-BFC515512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667" b="54798"/>
          <a:stretch/>
        </p:blipFill>
        <p:spPr>
          <a:xfrm>
            <a:off x="1905000" y="1447800"/>
            <a:ext cx="8288039" cy="4038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F93C8BB-C782-4B8F-8C1C-80E97C2968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1981201"/>
            <a:ext cx="3445476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41045E-2927-4218-8406-5030E6DF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266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HTML - Where to code?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6A8B2-5C98-4ABB-ABE7-0752F5DAB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61820"/>
            <a:ext cx="7673926" cy="442938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FD21E84-33F0-4088-9A13-0AE7A0565F23}"/>
              </a:ext>
            </a:extLst>
          </p:cNvPr>
          <p:cNvSpPr/>
          <p:nvPr/>
        </p:nvSpPr>
        <p:spPr>
          <a:xfrm>
            <a:off x="2057400" y="4419600"/>
            <a:ext cx="8382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71A6F1C-74B8-4081-8D5B-9457B3AE1F35}"/>
              </a:ext>
            </a:extLst>
          </p:cNvPr>
          <p:cNvSpPr/>
          <p:nvPr/>
        </p:nvSpPr>
        <p:spPr>
          <a:xfrm rot="10800000">
            <a:off x="4648200" y="4191000"/>
            <a:ext cx="8382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2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41045E-2927-4218-8406-5030E6DF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266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Compiler</a:t>
            </a:r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A9C8402F-27E4-476A-83ED-6B1AA891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2881"/>
            <a:ext cx="10083800" cy="56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81FFFA-F76B-4127-8C88-9AC99C15789D}"/>
              </a:ext>
            </a:extLst>
          </p:cNvPr>
          <p:cNvSpPr/>
          <p:nvPr/>
        </p:nvSpPr>
        <p:spPr>
          <a:xfrm rot="383434">
            <a:off x="3887038" y="2235483"/>
            <a:ext cx="4191000" cy="43265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3468963"/>
              </a:avLst>
            </a:prstTxWarp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essentially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5D1AC7-756B-4ABC-9106-B91410CA0147}"/>
              </a:ext>
            </a:extLst>
          </p:cNvPr>
          <p:cNvSpPr/>
          <p:nvPr/>
        </p:nvSpPr>
        <p:spPr>
          <a:xfrm rot="445579">
            <a:off x="533446" y="-126133"/>
            <a:ext cx="4191000" cy="3810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362015"/>
              </a:avLst>
            </a:prstTxWarp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Every Web browser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281649-1FFC-4640-9539-E2106440C06D}"/>
              </a:ext>
            </a:extLst>
          </p:cNvPr>
          <p:cNvSpPr/>
          <p:nvPr/>
        </p:nvSpPr>
        <p:spPr>
          <a:xfrm rot="20403925">
            <a:off x="6934111" y="-879255"/>
            <a:ext cx="4191000" cy="4648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11840"/>
              </a:avLst>
            </a:prstTxWarp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 HTML compiler</a:t>
            </a:r>
          </a:p>
        </p:txBody>
      </p:sp>
    </p:spTree>
    <p:extLst>
      <p:ext uri="{BB962C8B-B14F-4D97-AF65-F5344CB8AC3E}">
        <p14:creationId xmlns:p14="http://schemas.microsoft.com/office/powerpoint/2010/main" val="3046192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41045E-2927-4218-8406-5030E6DF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266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Where to code?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3DA54-84B2-417C-AC7E-CAD18DD72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77"/>
          <a:stretch/>
        </p:blipFill>
        <p:spPr>
          <a:xfrm>
            <a:off x="419100" y="1295400"/>
            <a:ext cx="11353800" cy="4654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4BDB01-FA8B-44BE-BFE5-337713ABA03E}"/>
              </a:ext>
            </a:extLst>
          </p:cNvPr>
          <p:cNvSpPr/>
          <p:nvPr/>
        </p:nvSpPr>
        <p:spPr>
          <a:xfrm>
            <a:off x="1790700" y="4488359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https://html-online.com/editor/</a:t>
            </a:r>
          </a:p>
        </p:txBody>
      </p:sp>
    </p:spTree>
    <p:extLst>
      <p:ext uri="{BB962C8B-B14F-4D97-AF65-F5344CB8AC3E}">
        <p14:creationId xmlns:p14="http://schemas.microsoft.com/office/powerpoint/2010/main" val="1602632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14050</TotalTime>
  <Words>355</Words>
  <Application>Microsoft Office PowerPoint</Application>
  <PresentationFormat>Widescreen</PresentationFormat>
  <Paragraphs>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Unicode MS</vt:lpstr>
      <vt:lpstr>Calibri</vt:lpstr>
      <vt:lpstr>Consolas</vt:lpstr>
      <vt:lpstr>Courier New</vt:lpstr>
      <vt:lpstr>source_sans_proregular</vt:lpstr>
      <vt:lpstr>Office Theme</vt:lpstr>
      <vt:lpstr>PowerPoint Presentation</vt:lpstr>
      <vt:lpstr>HTTP and HTML</vt:lpstr>
      <vt:lpstr>HTTP- Standardize the packaging</vt:lpstr>
      <vt:lpstr>HTML – Standardize the information</vt:lpstr>
      <vt:lpstr>PowerPoint Presentation</vt:lpstr>
      <vt:lpstr>HTML - Where to code?</vt:lpstr>
      <vt:lpstr>HTML - Where to code?</vt:lpstr>
      <vt:lpstr>Compiler</vt:lpstr>
      <vt:lpstr>Where to code?</vt:lpstr>
      <vt:lpstr>PowerPoint Presentation</vt:lpstr>
      <vt:lpstr>Tags</vt:lpstr>
      <vt:lpstr>Code Structure</vt:lpstr>
      <vt:lpstr>Code Structure</vt:lpstr>
      <vt:lpstr>Code Structure</vt:lpstr>
      <vt:lpstr>HTML Code Structure</vt:lpstr>
      <vt:lpstr>HTML Code Structure</vt:lpstr>
      <vt:lpstr>HTML Body Text</vt:lpstr>
      <vt:lpstr>HTML Links</vt:lpstr>
      <vt:lpstr>HTML Links</vt:lpstr>
      <vt:lpstr>HTML Summary</vt:lpstr>
      <vt:lpstr>Display Button State on Website</vt:lpstr>
      <vt:lpstr>Display Button State on Website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</dc:creator>
  <cp:lastModifiedBy>Adam Jerozolim</cp:lastModifiedBy>
  <cp:revision>181</cp:revision>
  <dcterms:created xsi:type="dcterms:W3CDTF">2008-04-13T01:48:28Z</dcterms:created>
  <dcterms:modified xsi:type="dcterms:W3CDTF">2023-02-02T06:04:18Z</dcterms:modified>
</cp:coreProperties>
</file>